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51435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27432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800" b="1">
                <a:solidFill>
                  <a:srgbClr val="000091"/>
                </a:solidFill>
                <a:latin typeface="Arial"/>
              </a:defRPr>
            </a:pPr>
            <a:r>
              <a:t>Identifier la langue principale et les changements de langue</a:t>
            </a:r>
          </a:p>
        </p:txBody>
      </p:sp>
      <p:sp>
        <p:nvSpPr>
          <p:cNvPr id="3" name="Rectangle 2"/>
          <p:cNvSpPr/>
          <p:nvPr/>
        </p:nvSpPr>
        <p:spPr>
          <a:xfrm>
            <a:off x="457200" y="914400"/>
            <a:ext cx="8229600" cy="0"/>
          </a:xfrm>
          <a:prstGeom prst="rect">
            <a:avLst/>
          </a:prstGeom>
          <a:ln w="12700">
            <a:solidFill>
              <a:srgbClr val="16161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097280"/>
            <a:ext cx="82296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300">
                <a:solidFill>
                  <a:srgbClr val="161616"/>
                </a:solidFill>
                <a:latin typeface="Arial"/>
              </a:defRPr>
            </a:pPr>
            <a:r>
              <a:t>Les personnes aveugles ou malvoyantes qui utilisent un lecteur d'écran peuvent rencontrer d'importantes difficultés à comprendre les textes lus dans une langue qui n'est pas la bonne. Sans indication de langue, le lecteur d'écran utilisera sa langue par défaut, rendant le contenu incompréhensible.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1828800"/>
            <a:ext cx="8229600" cy="0"/>
          </a:xfrm>
          <a:prstGeom prst="rect">
            <a:avLst/>
          </a:prstGeom>
          <a:ln w="12700">
            <a:solidFill>
              <a:srgbClr val="16161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457200" y="2011680"/>
            <a:ext cx="8229600" cy="548640"/>
          </a:xfrm>
          <a:prstGeom prst="rect">
            <a:avLst/>
          </a:prstGeom>
          <a:solidFill>
            <a:srgbClr val="0063CB"/>
          </a:solidFill>
          <a:ln>
            <a:solidFill>
              <a:srgbClr val="0063C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FFFFFF"/>
                </a:solidFill>
                <a:latin typeface="Arial"/>
              </a:defRPr>
            </a:pPr>
            <a:r>
              <a:t>Sans langue, ou avec une mauvaise indication de langue, pas de lecture accessible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2651760"/>
            <a:ext cx="8229600" cy="0"/>
          </a:xfrm>
          <a:prstGeom prst="rect">
            <a:avLst/>
          </a:prstGeom>
          <a:ln w="12700">
            <a:solidFill>
              <a:srgbClr val="16161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2834640"/>
            <a:ext cx="82296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 b="1">
                <a:solidFill>
                  <a:srgbClr val="161616"/>
                </a:solidFill>
                <a:latin typeface="Arial"/>
              </a:defRPr>
            </a:pPr>
            <a:r>
              <a:t>Critères RGAA : 8.3, 8.4, 8.7, 8.8, 8.10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3200400"/>
            <a:ext cx="39319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b="1">
                <a:solidFill>
                  <a:srgbClr val="161616"/>
                </a:solidFill>
                <a:latin typeface="Arial"/>
              </a:defRPr>
            </a:pPr>
            <a:r>
              <a:t>Langue principale :</a:t>
            </a:r>
          </a:p>
          <a:p>
            <a:pPr>
              <a:spcBef>
                <a:spcPts val="600"/>
              </a:spcBef>
              <a:defRPr sz="1300">
                <a:solidFill>
                  <a:srgbClr val="E1000F"/>
                </a:solidFill>
                <a:latin typeface="Courier New"/>
              </a:defRPr>
            </a:pPr>
            <a:r>
              <a:t>&lt;html lang="fr"&gt;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54880" y="3200400"/>
            <a:ext cx="39319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b="1">
                <a:solidFill>
                  <a:srgbClr val="161616"/>
                </a:solidFill>
                <a:latin typeface="Arial"/>
              </a:defRPr>
            </a:pPr>
            <a:r>
              <a:t>Changement de langue :</a:t>
            </a:r>
          </a:p>
          <a:p>
            <a:pPr>
              <a:spcBef>
                <a:spcPts val="600"/>
              </a:spcBef>
              <a:defRPr sz="1300">
                <a:solidFill>
                  <a:srgbClr val="E1000F"/>
                </a:solidFill>
                <a:latin typeface="Courier New"/>
              </a:defRPr>
            </a:pPr>
            <a:r>
              <a:t>&lt;span lang="en"&gt;Hello&lt;/span&gt;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7200" y="4114800"/>
            <a:ext cx="8229600" cy="0"/>
          </a:xfrm>
          <a:prstGeom prst="rect">
            <a:avLst/>
          </a:prstGeom>
          <a:ln w="12700">
            <a:solidFill>
              <a:srgbClr val="16161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57200" y="4297680"/>
            <a:ext cx="82296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 b="1">
                <a:solidFill>
                  <a:srgbClr val="161616"/>
                </a:solidFill>
                <a:latin typeface="Arial"/>
              </a:defRPr>
            </a:pPr>
            <a:r>
              <a:t>✅ 3 outils de vérification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" y="4572000"/>
            <a:ext cx="8229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defRPr sz="1300">
                <a:solidFill>
                  <a:srgbClr val="161616"/>
                </a:solidFill>
                <a:latin typeface="Arial"/>
              </a:defRPr>
            </a:pPr>
            <a:r>
              <a:t>• Validateur HTML du W3C</a:t>
            </a:r>
          </a:p>
          <a:p>
            <a:pPr>
              <a:spcAft>
                <a:spcPts val="300"/>
              </a:spcAft>
              <a:defRPr sz="1300">
                <a:solidFill>
                  <a:srgbClr val="161616"/>
                </a:solidFill>
                <a:latin typeface="Arial"/>
              </a:defRPr>
            </a:pPr>
            <a:r>
              <a:t>• Console du navigateur (F12)</a:t>
            </a:r>
          </a:p>
          <a:p>
            <a:pPr>
              <a:spcAft>
                <a:spcPts val="300"/>
              </a:spcAft>
              <a:defRPr sz="1300">
                <a:solidFill>
                  <a:srgbClr val="161616"/>
                </a:solidFill>
                <a:latin typeface="Arial"/>
              </a:defRPr>
            </a:pPr>
            <a:r>
              <a:t>• Lecteurs d'écran (NVDA, JAWS, VoiceOver)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