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Lst>
  <p:sldSz cx="9144000" cy="51435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457200" y="274320"/>
            <a:ext cx="8229600" cy="548640"/>
          </a:xfrm>
          <a:prstGeom prst="rect">
            <a:avLst/>
          </a:prstGeom>
          <a:noFill/>
        </p:spPr>
        <p:txBody>
          <a:bodyPr wrap="square">
            <a:spAutoFit/>
          </a:bodyPr>
          <a:lstStyle/>
          <a:p>
            <a:pPr>
              <a:defRPr sz="2800" b="1">
                <a:solidFill>
                  <a:srgbClr val="000091"/>
                </a:solidFill>
                <a:latin typeface="Arial"/>
              </a:defRPr>
            </a:pPr>
            <a:r>
              <a:t>Appliquer des contrastes suffisamment élevés</a:t>
            </a:r>
          </a:p>
        </p:txBody>
      </p:sp>
      <p:sp>
        <p:nvSpPr>
          <p:cNvPr id="3" name="Rectangle 2"/>
          <p:cNvSpPr/>
          <p:nvPr/>
        </p:nvSpPr>
        <p:spPr>
          <a:xfrm>
            <a:off x="457200" y="914400"/>
            <a:ext cx="8229600" cy="0"/>
          </a:xfrm>
          <a:prstGeom prst="rect">
            <a:avLst/>
          </a:prstGeom>
          <a:ln w="12700">
            <a:solidFill>
              <a:srgbClr val="161616"/>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457200" y="1097280"/>
            <a:ext cx="8229600" cy="731520"/>
          </a:xfrm>
          <a:prstGeom prst="rect">
            <a:avLst/>
          </a:prstGeom>
          <a:noFill/>
        </p:spPr>
        <p:txBody>
          <a:bodyPr wrap="square">
            <a:spAutoFit/>
          </a:bodyPr>
          <a:lstStyle/>
          <a:p>
            <a:pPr>
              <a:lnSpc>
                <a:spcPct val="120000"/>
              </a:lnSpc>
              <a:defRPr sz="1400">
                <a:solidFill>
                  <a:srgbClr val="161616"/>
                </a:solidFill>
                <a:latin typeface="Arial"/>
              </a:defRPr>
            </a:pPr>
            <a:r>
              <a:t>L'utilisation de contrastes trop faibles diminue considérablement la lisibilité des contenus. Dans ce cas, les personnes malvoyantes ne perçoivent pas certains textes, composants d'interface ou éléments graphiques. Elles sont alors incapables de lire le contenu ou d'interagir avec les éléments concernés.</a:t>
            </a:r>
          </a:p>
        </p:txBody>
      </p:sp>
      <p:sp>
        <p:nvSpPr>
          <p:cNvPr id="5" name="Rectangle 4"/>
          <p:cNvSpPr/>
          <p:nvPr/>
        </p:nvSpPr>
        <p:spPr>
          <a:xfrm>
            <a:off x="457200" y="1920240"/>
            <a:ext cx="8229600" cy="0"/>
          </a:xfrm>
          <a:prstGeom prst="rect">
            <a:avLst/>
          </a:prstGeom>
          <a:ln w="12700">
            <a:solidFill>
              <a:srgbClr val="161616"/>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457200" y="2103120"/>
            <a:ext cx="8229600" cy="548640"/>
          </a:xfrm>
          <a:prstGeom prst="rect">
            <a:avLst/>
          </a:prstGeom>
          <a:solidFill>
            <a:srgbClr val="0063CB"/>
          </a:solidFill>
          <a:ln>
            <a:solidFill>
              <a:srgbClr val="0063CB"/>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ctr">
              <a:defRPr sz="2000" b="1">
                <a:solidFill>
                  <a:srgbClr val="FFFFFF"/>
                </a:solidFill>
                <a:latin typeface="Arial"/>
              </a:defRPr>
            </a:pPr>
            <a:r>
              <a:t>💡 Le contraste : pas de l'esthétique, de l'accessibilité</a:t>
            </a:r>
          </a:p>
        </p:txBody>
      </p:sp>
      <p:sp>
        <p:nvSpPr>
          <p:cNvPr id="7" name="Rectangle 6"/>
          <p:cNvSpPr/>
          <p:nvPr/>
        </p:nvSpPr>
        <p:spPr>
          <a:xfrm>
            <a:off x="457200" y="2743200"/>
            <a:ext cx="8229600" cy="0"/>
          </a:xfrm>
          <a:prstGeom prst="rect">
            <a:avLst/>
          </a:prstGeom>
          <a:ln w="12700">
            <a:solidFill>
              <a:srgbClr val="161616"/>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2926080"/>
            <a:ext cx="8229600" cy="274320"/>
          </a:xfrm>
          <a:prstGeom prst="rect">
            <a:avLst/>
          </a:prstGeom>
          <a:noFill/>
        </p:spPr>
        <p:txBody>
          <a:bodyPr wrap="none">
            <a:spAutoFit/>
          </a:bodyPr>
          <a:lstStyle/>
          <a:p>
            <a:pPr>
              <a:defRPr sz="1800" b="1">
                <a:solidFill>
                  <a:srgbClr val="161616"/>
                </a:solidFill>
                <a:latin typeface="Arial"/>
              </a:defRPr>
            </a:pPr>
            <a:r>
              <a:t>Ratios WCAG requis</a:t>
            </a:r>
          </a:p>
        </p:txBody>
      </p:sp>
      <p:sp>
        <p:nvSpPr>
          <p:cNvPr id="9" name="TextBox 8"/>
          <p:cNvSpPr txBox="1"/>
          <p:nvPr/>
        </p:nvSpPr>
        <p:spPr>
          <a:xfrm>
            <a:off x="457200" y="3291840"/>
            <a:ext cx="2560320" cy="822960"/>
          </a:xfrm>
          <a:prstGeom prst="rect">
            <a:avLst/>
          </a:prstGeom>
          <a:noFill/>
        </p:spPr>
        <p:txBody>
          <a:bodyPr wrap="none" anchor="ctr">
            <a:spAutoFit/>
          </a:bodyPr>
          <a:lstStyle/>
          <a:p>
            <a:pPr algn="ctr">
              <a:defRPr sz="1400">
                <a:solidFill>
                  <a:srgbClr val="161616"/>
                </a:solidFill>
                <a:latin typeface="Arial"/>
              </a:defRPr>
            </a:pPr>
            <a:r>
              <a:t>Texte normal</a:t>
            </a:r>
          </a:p>
          <a:p>
            <a:pPr algn="ctr">
              <a:defRPr sz="1100">
                <a:solidFill>
                  <a:srgbClr val="161616"/>
                </a:solidFill>
                <a:latin typeface="Arial"/>
              </a:defRPr>
            </a:pPr>
            <a:r>
              <a:t>(&lt; 18 pt ou &lt; 14 pt gras)</a:t>
            </a:r>
          </a:p>
          <a:p>
            <a:pPr algn="ctr">
              <a:defRPr sz="3200" b="1">
                <a:solidFill>
                  <a:srgbClr val="E1000F"/>
                </a:solidFill>
                <a:latin typeface="Arial"/>
              </a:defRPr>
            </a:pPr>
            <a:r>
              <a:t>4,5:1</a:t>
            </a:r>
          </a:p>
        </p:txBody>
      </p:sp>
      <p:sp>
        <p:nvSpPr>
          <p:cNvPr id="10" name="TextBox 9"/>
          <p:cNvSpPr txBox="1"/>
          <p:nvPr/>
        </p:nvSpPr>
        <p:spPr>
          <a:xfrm>
            <a:off x="3291840" y="3291840"/>
            <a:ext cx="2560320" cy="822960"/>
          </a:xfrm>
          <a:prstGeom prst="rect">
            <a:avLst/>
          </a:prstGeom>
          <a:noFill/>
        </p:spPr>
        <p:txBody>
          <a:bodyPr wrap="none" anchor="ctr">
            <a:spAutoFit/>
          </a:bodyPr>
          <a:lstStyle/>
          <a:p>
            <a:pPr algn="ctr">
              <a:defRPr sz="1400">
                <a:solidFill>
                  <a:srgbClr val="161616"/>
                </a:solidFill>
                <a:latin typeface="Arial"/>
              </a:defRPr>
            </a:pPr>
            <a:r>
              <a:t>Grand texte</a:t>
            </a:r>
          </a:p>
          <a:p>
            <a:pPr algn="ctr">
              <a:defRPr sz="1100">
                <a:solidFill>
                  <a:srgbClr val="161616"/>
                </a:solidFill>
                <a:latin typeface="Arial"/>
              </a:defRPr>
            </a:pPr>
            <a:r>
              <a:t>(≥ 18 pt ou ≥ 14 pt gras)</a:t>
            </a:r>
          </a:p>
          <a:p>
            <a:pPr algn="ctr">
              <a:defRPr sz="3200" b="1">
                <a:solidFill>
                  <a:srgbClr val="E1000F"/>
                </a:solidFill>
                <a:latin typeface="Arial"/>
              </a:defRPr>
            </a:pPr>
            <a:r>
              <a:t>3:1</a:t>
            </a:r>
          </a:p>
        </p:txBody>
      </p:sp>
      <p:sp>
        <p:nvSpPr>
          <p:cNvPr id="11" name="TextBox 10"/>
          <p:cNvSpPr txBox="1"/>
          <p:nvPr/>
        </p:nvSpPr>
        <p:spPr>
          <a:xfrm>
            <a:off x="6126480" y="3291840"/>
            <a:ext cx="2560320" cy="822960"/>
          </a:xfrm>
          <a:prstGeom prst="rect">
            <a:avLst/>
          </a:prstGeom>
          <a:noFill/>
        </p:spPr>
        <p:txBody>
          <a:bodyPr wrap="none" anchor="ctr">
            <a:spAutoFit/>
          </a:bodyPr>
          <a:lstStyle/>
          <a:p>
            <a:pPr algn="ctr">
              <a:defRPr sz="1400">
                <a:solidFill>
                  <a:srgbClr val="161616"/>
                </a:solidFill>
                <a:latin typeface="Arial"/>
              </a:defRPr>
            </a:pPr>
            <a:r>
              <a:t>Icônes informatives</a:t>
            </a:r>
          </a:p>
          <a:p>
            <a:pPr algn="ctr">
              <a:defRPr sz="1100">
                <a:solidFill>
                  <a:srgbClr val="161616"/>
                </a:solidFill>
                <a:latin typeface="Arial"/>
              </a:defRPr>
            </a:pPr>
            <a:r>
              <a:t>(composants d'interface)</a:t>
            </a:r>
          </a:p>
          <a:p>
            <a:pPr algn="ctr">
              <a:defRPr sz="3200" b="1">
                <a:solidFill>
                  <a:srgbClr val="E1000F"/>
                </a:solidFill>
                <a:latin typeface="Arial"/>
              </a:defRPr>
            </a:pPr>
            <a:r>
              <a:t>3:1</a:t>
            </a:r>
          </a:p>
        </p:txBody>
      </p:sp>
      <p:sp>
        <p:nvSpPr>
          <p:cNvPr id="12" name="Rectangle 11"/>
          <p:cNvSpPr/>
          <p:nvPr/>
        </p:nvSpPr>
        <p:spPr>
          <a:xfrm>
            <a:off x="457200" y="4206240"/>
            <a:ext cx="8229600" cy="0"/>
          </a:xfrm>
          <a:prstGeom prst="rect">
            <a:avLst/>
          </a:prstGeom>
          <a:ln w="12700">
            <a:solidFill>
              <a:srgbClr val="161616"/>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457200" y="4389120"/>
            <a:ext cx="8229600" cy="274320"/>
          </a:xfrm>
          <a:prstGeom prst="rect">
            <a:avLst/>
          </a:prstGeom>
          <a:noFill/>
        </p:spPr>
        <p:txBody>
          <a:bodyPr wrap="none">
            <a:spAutoFit/>
          </a:bodyPr>
          <a:lstStyle/>
          <a:p>
            <a:pPr>
              <a:defRPr sz="1600" b="1">
                <a:solidFill>
                  <a:srgbClr val="161616"/>
                </a:solidFill>
                <a:latin typeface="Arial"/>
              </a:defRPr>
            </a:pPr>
            <a:r>
              <a:t>✅ 3 outils de vérification</a:t>
            </a:r>
          </a:p>
        </p:txBody>
      </p:sp>
      <p:sp>
        <p:nvSpPr>
          <p:cNvPr id="14" name="TextBox 13"/>
          <p:cNvSpPr txBox="1"/>
          <p:nvPr/>
        </p:nvSpPr>
        <p:spPr>
          <a:xfrm>
            <a:off x="457200" y="4709160"/>
            <a:ext cx="8229600" cy="365760"/>
          </a:xfrm>
          <a:prstGeom prst="rect">
            <a:avLst/>
          </a:prstGeom>
          <a:noFill/>
        </p:spPr>
        <p:txBody>
          <a:bodyPr wrap="square">
            <a:spAutoFit/>
          </a:bodyPr>
          <a:lstStyle/>
          <a:p>
            <a:pPr>
              <a:spcAft>
                <a:spcPts val="300"/>
              </a:spcAft>
              <a:defRPr sz="1300">
                <a:solidFill>
                  <a:srgbClr val="161616"/>
                </a:solidFill>
                <a:latin typeface="Arial"/>
              </a:defRPr>
            </a:pPr>
            <a:r>
              <a:t>• Color Contrast Analyzer (CCA) - TPGi</a:t>
            </a:r>
          </a:p>
          <a:p>
            <a:pPr>
              <a:spcAft>
                <a:spcPts val="300"/>
              </a:spcAft>
              <a:defRPr sz="1300">
                <a:solidFill>
                  <a:srgbClr val="161616"/>
                </a:solidFill>
                <a:latin typeface="Arial"/>
              </a:defRPr>
            </a:pPr>
            <a:r>
              <a:t>• Contrast Finder - Tanaguru</a:t>
            </a:r>
          </a:p>
          <a:p>
            <a:pPr>
              <a:spcAft>
                <a:spcPts val="300"/>
              </a:spcAft>
              <a:defRPr sz="1300">
                <a:solidFill>
                  <a:srgbClr val="161616"/>
                </a:solidFill>
                <a:latin typeface="Arial"/>
              </a:defRPr>
            </a:pPr>
            <a:r>
              <a:t>• Analyseur de contraste - Deque University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